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5" r:id="rId2"/>
    <p:sldId id="460" r:id="rId3"/>
    <p:sldId id="483" r:id="rId4"/>
    <p:sldId id="471" r:id="rId5"/>
    <p:sldId id="414" r:id="rId6"/>
    <p:sldId id="489" r:id="rId7"/>
    <p:sldId id="415" r:id="rId8"/>
    <p:sldId id="472" r:id="rId9"/>
    <p:sldId id="479" r:id="rId10"/>
    <p:sldId id="480" r:id="rId11"/>
    <p:sldId id="468" r:id="rId12"/>
    <p:sldId id="420" r:id="rId13"/>
    <p:sldId id="486" r:id="rId14"/>
    <p:sldId id="490" r:id="rId15"/>
    <p:sldId id="469" r:id="rId16"/>
    <p:sldId id="433" r:id="rId17"/>
    <p:sldId id="477" r:id="rId18"/>
    <p:sldId id="487" r:id="rId19"/>
    <p:sldId id="475" r:id="rId20"/>
    <p:sldId id="450" r:id="rId21"/>
    <p:sldId id="481" r:id="rId22"/>
    <p:sldId id="484" r:id="rId23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C2B0"/>
    <a:srgbClr val="ED164E"/>
    <a:srgbClr val="009A67"/>
    <a:srgbClr val="F24E5E"/>
    <a:srgbClr val="00E6BA"/>
    <a:srgbClr val="6D6E70"/>
    <a:srgbClr val="B3E5CB"/>
    <a:srgbClr val="93B4D7"/>
    <a:srgbClr val="95C7EF"/>
    <a:srgbClr val="B4C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6906" autoAdjust="0"/>
  </p:normalViewPr>
  <p:slideViewPr>
    <p:cSldViewPr snapToGrid="0" showGuides="1">
      <p:cViewPr varScale="1">
        <p:scale>
          <a:sx n="100" d="100"/>
          <a:sy n="100" d="100"/>
        </p:scale>
        <p:origin x="87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DA7F-6462-41C4-AD8D-4B9FE1D1502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274A-9615-4417-932E-1EE2E241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6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8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8AA48D-3F45-4B7E-8D83-397DD59C69A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8594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88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8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15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28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5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17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uk-UA" sz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6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4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1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26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27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407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3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8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0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6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2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0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0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Z7rhPjri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://search.ligazakon.ua/l_doc2.nsf/link1/RE2998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k.ukrposhta.ua/tracking_UA.html?barco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novaposhta.ua/tracking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hyperlink" Target="https://www.instagram.com/zno2021k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registr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wp-content/uploads/2016/12/dodat_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905712" y="478565"/>
            <a:ext cx="9144000" cy="420109"/>
          </a:xfrm>
        </p:spPr>
        <p:txBody>
          <a:bodyPr>
            <a:noAutofit/>
          </a:bodyPr>
          <a:lstStyle/>
          <a:p>
            <a:r>
              <a:rPr lang="uk-UA" altLang="ru-RU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Харківський регіональний центр оцінювання якості освіти </a:t>
            </a:r>
            <a:endParaRPr lang="ru-RU" altLang="ru-RU" sz="2000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87027" y="2812508"/>
            <a:ext cx="9144000" cy="2479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54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реєстрації на ЗНО-2021</a:t>
            </a:r>
          </a:p>
          <a:p>
            <a:endParaRPr lang="uk-UA" altLang="ru-RU" sz="5400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1800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осіб, відповідальних за формування комплектів реєстраційних документів учнів (слухачів, студентів), які складатимуть ДПА у формі ЗНО</a:t>
            </a:r>
            <a:br>
              <a:rPr lang="uk-UA" altLang="ru-RU" sz="1800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1800" dirty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altLang="ru-RU" sz="1800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youtu.be/dZ7rhPjriSk</a:t>
            </a:r>
            <a:r>
              <a:rPr lang="ru-RU" altLang="ru-RU" sz="1800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ru-RU" sz="1800" dirty="0" smtClean="0">
              <a:solidFill>
                <a:srgbClr val="02C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altLang="ru-RU" sz="1800" dirty="0" smtClean="0">
              <a:solidFill>
                <a:srgbClr val="02C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altLang="ru-RU" sz="1800" dirty="0" smtClean="0">
              <a:solidFill>
                <a:srgbClr val="02C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87026" cy="4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медичного висновку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7109" t="19584" r="34987" b="12643"/>
          <a:stretch/>
        </p:blipFill>
        <p:spPr bwMode="auto">
          <a:xfrm>
            <a:off x="367468" y="573009"/>
            <a:ext cx="5050565" cy="621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1961" t="18106" r="9043" b="18421"/>
          <a:stretch/>
        </p:blipFill>
        <p:spPr>
          <a:xfrm>
            <a:off x="6387810" y="573009"/>
            <a:ext cx="4985583" cy="38265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890137" y="3169534"/>
            <a:ext cx="371765" cy="307650"/>
          </a:xfrm>
          <a:prstGeom prst="rect">
            <a:avLst/>
          </a:prstGeom>
          <a:noFill/>
          <a:ln w="28575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4210" y="3323359"/>
            <a:ext cx="9625927" cy="1265733"/>
          </a:xfrm>
          <a:prstGeom prst="straightConnector1">
            <a:avLst/>
          </a:prstGeom>
          <a:ln w="4445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67147" t="69447" r="5500" b="13152"/>
          <a:stretch/>
        </p:blipFill>
        <p:spPr>
          <a:xfrm>
            <a:off x="6469166" y="4553339"/>
            <a:ext cx="4976176" cy="20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t="64543" r="17719" b="8791"/>
          <a:stretch>
            <a:fillRect/>
          </a:stretch>
        </p:blipFill>
        <p:spPr bwMode="auto">
          <a:xfrm>
            <a:off x="2508987" y="1018091"/>
            <a:ext cx="7667625" cy="16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08987" y="1339701"/>
            <a:ext cx="1916112" cy="1253189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6689" y="3030281"/>
            <a:ext cx="48593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Детально вивчити інформацію розділу «РЕЄСТРАЦІЯ» на веб-сайті УЦОЯО: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бов’язковим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ознайомлення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документом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Порядок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проведення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здобутих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Порядок). </a:t>
            </a:r>
            <a:endParaRPr lang="uk-UA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t="9901" r="18820" b="13416"/>
          <a:stretch>
            <a:fillRect/>
          </a:stretch>
        </p:blipFill>
        <p:spPr bwMode="auto">
          <a:xfrm>
            <a:off x="984250" y="2719388"/>
            <a:ext cx="58324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02238" y="3681413"/>
            <a:ext cx="1476375" cy="1438275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3859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до реєстрації на ЗНО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t="6530" r="18246" b="38014"/>
          <a:stretch/>
        </p:blipFill>
        <p:spPr bwMode="auto">
          <a:xfrm>
            <a:off x="1332619" y="603904"/>
            <a:ext cx="10594048" cy="552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3879" y="5472980"/>
            <a:ext cx="10152405" cy="842362"/>
          </a:xfrm>
          <a:prstGeom prst="rect">
            <a:avLst/>
          </a:prstGeom>
          <a:noFill/>
          <a:ln w="57150">
            <a:solidFill>
              <a:srgbClr val="02C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508645" y="2356677"/>
            <a:ext cx="10806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4042" y="4299049"/>
            <a:ext cx="54693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rgbClr val="93B4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000" b="1" dirty="0">
              <a:solidFill>
                <a:srgbClr val="93B4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 на ЗНО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5512" y="4658310"/>
            <a:ext cx="4928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rgbClr val="93B4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000" b="1" dirty="0">
              <a:solidFill>
                <a:srgbClr val="93B4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Обрання категорії</a:t>
            </a:r>
            <a:endParaRPr lang="uk-UA" sz="2800" b="1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9318"/>
              </p:ext>
            </p:extLst>
          </p:nvPr>
        </p:nvGraphicFramePr>
        <p:xfrm>
          <a:off x="301546" y="1000951"/>
          <a:ext cx="11399520" cy="5647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9102">
                  <a:extLst>
                    <a:ext uri="{9D8B030D-6E8A-4147-A177-3AD203B41FA5}">
                      <a16:colId xmlns:a16="http://schemas.microsoft.com/office/drawing/2014/main" val="326590032"/>
                    </a:ext>
                  </a:extLst>
                </a:gridCol>
                <a:gridCol w="6890418">
                  <a:extLst>
                    <a:ext uri="{9D8B030D-6E8A-4147-A177-3AD203B41FA5}">
                      <a16:colId xmlns:a16="http://schemas.microsoft.com/office/drawing/2014/main" val="4224516778"/>
                    </a:ext>
                  </a:extLst>
                </a:gridCol>
              </a:tblGrid>
              <a:tr h="399618">
                <a:tc>
                  <a:txBody>
                    <a:bodyPr/>
                    <a:lstStyle/>
                    <a:p>
                      <a:pPr algn="ctr">
                        <a:tabLst>
                          <a:tab pos="1781175" algn="l"/>
                        </a:tabLst>
                      </a:pPr>
                      <a:r>
                        <a:rPr lang="ru-RU" sz="1800" dirty="0" err="1" smtClean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Категорія</a:t>
                      </a:r>
                      <a:r>
                        <a:rPr lang="ru-RU" sz="1800" dirty="0" smtClean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особи</a:t>
                      </a:r>
                      <a:endParaRPr lang="ru-RU" sz="1800" dirty="0">
                        <a:solidFill>
                          <a:srgbClr val="F24E5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781175" algn="l"/>
                        </a:tabLst>
                      </a:pPr>
                      <a:r>
                        <a:rPr lang="ru-RU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Опис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956844"/>
                  </a:ext>
                </a:extLst>
              </a:tr>
              <a:tr h="871388">
                <a:tc>
                  <a:txBody>
                    <a:bodyPr/>
                    <a:lstStyle/>
                    <a:p>
                      <a:pPr algn="l">
                        <a:tabLst>
                          <a:tab pos="1781175" algn="l"/>
                        </a:tabLst>
                      </a:pPr>
                      <a:r>
                        <a:rPr lang="ru-RU" sz="1800" dirty="0" err="1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Випускник</a:t>
                      </a:r>
                      <a:r>
                        <a:rPr lang="ru-RU" sz="1800" dirty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закладу </a:t>
                      </a:r>
                      <a:r>
                        <a:rPr lang="ru-RU" sz="1800" dirty="0" err="1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загально</a:t>
                      </a:r>
                      <a:r>
                        <a:rPr lang="uk-UA" sz="1800" dirty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ї середньої освіти 2021 року</a:t>
                      </a:r>
                      <a:endParaRPr lang="ru-RU" sz="1800" dirty="0">
                        <a:solidFill>
                          <a:srgbClr val="F24E5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781175" algn="l"/>
                        </a:tabLst>
                      </a:pP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році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завершує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навчання в закладі загальної середньої освіти (школа, гімназія, ліцей тощо)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403748"/>
                  </a:ext>
                </a:extLst>
              </a:tr>
              <a:tr h="930920">
                <a:tc>
                  <a:txBody>
                    <a:bodyPr/>
                    <a:lstStyle/>
                    <a:p>
                      <a:pPr algn="l">
                        <a:tabLst>
                          <a:tab pos="1781175" algn="l"/>
                        </a:tabLst>
                      </a:pPr>
                      <a:r>
                        <a:rPr lang="uk-UA" sz="1800" dirty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Учень (слухач) закладу професійної (професійно-технічної) освіти</a:t>
                      </a:r>
                      <a:endParaRPr lang="ru-RU" sz="1800" dirty="0">
                        <a:solidFill>
                          <a:srgbClr val="F24E5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781175" algn="l"/>
                        </a:tabLst>
                      </a:pP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учнем (студентом, слухачем) закладів професійної (професійно-технічної) освіти і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здобуває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поточному році повну загальну середню освіту 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51682"/>
                  </a:ext>
                </a:extLst>
              </a:tr>
              <a:tr h="1295146">
                <a:tc>
                  <a:txBody>
                    <a:bodyPr/>
                    <a:lstStyle/>
                    <a:p>
                      <a:pPr algn="l">
                        <a:tabLst>
                          <a:tab pos="1781175" algn="l"/>
                        </a:tabLst>
                      </a:pPr>
                      <a:r>
                        <a:rPr lang="uk-UA" sz="1800" dirty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 закладу вищої </a:t>
                      </a:r>
                      <a:r>
                        <a:rPr lang="uk-UA" sz="1800" dirty="0" smtClean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освіти (закладу фахової передвищої освіти)</a:t>
                      </a:r>
                      <a:endParaRPr lang="ru-RU" sz="1800" dirty="0">
                        <a:solidFill>
                          <a:srgbClr val="F24E5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студентом закладу   вищої освіти 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здобуваєте в поточному році повну загальну середню освіту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(закладу фахової передвищої освіти),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r>
                        <a:rPr lang="uk-UA" alt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</a:t>
                      </a:r>
                      <a:r>
                        <a:rPr lang="uk-UA" altLang="ru-RU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uk-UA" alt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студентом 3 курсу ЗВО (ЗФПО), який перескладає ДПА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92812"/>
                  </a:ext>
                </a:extLst>
              </a:tr>
              <a:tr h="915959">
                <a:tc>
                  <a:txBody>
                    <a:bodyPr/>
                    <a:lstStyle/>
                    <a:p>
                      <a:pPr algn="l">
                        <a:tabLst>
                          <a:tab pos="1781175" algn="l"/>
                        </a:tabLst>
                      </a:pPr>
                      <a:r>
                        <a:rPr lang="uk-UA" sz="1800" dirty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Випускник, який здобуде в 2021 році повну загальну середню освіту в закордонному закладі освіти</a:t>
                      </a:r>
                      <a:endParaRPr lang="ru-RU" sz="1800" dirty="0">
                        <a:solidFill>
                          <a:srgbClr val="F24E5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781175" algn="l"/>
                        </a:tabLst>
                      </a:pP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навчається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закордонному закладі освіти  і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здобуває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поточному році повну загальну середню освіту 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992198"/>
                  </a:ext>
                </a:extLst>
              </a:tr>
              <a:tr h="11577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r>
                        <a:rPr lang="uk-UA" sz="1800" dirty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Випускник минулих </a:t>
                      </a:r>
                      <a:r>
                        <a:rPr lang="uk-UA" sz="1800" dirty="0" smtClean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років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1175" algn="l"/>
                        </a:tabLst>
                        <a:defRPr/>
                      </a:pPr>
                      <a:endParaRPr lang="ru-RU" sz="1800" dirty="0">
                        <a:solidFill>
                          <a:srgbClr val="F24E5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781175" algn="l"/>
                        </a:tabLst>
                      </a:pP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має документ</a:t>
                      </a:r>
                      <a:r>
                        <a:rPr lang="uk-UA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повну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загальну середню освіту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попередні роки,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незалежно від того, де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навчається </a:t>
                      </a:r>
                      <a:r>
                        <a:rPr lang="uk-UA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зараз (чи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продовжує навчання) </a:t>
                      </a:r>
                    </a:p>
                  </a:txBody>
                  <a:tcPr marL="37750" marR="37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36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    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050" y="710661"/>
            <a:ext cx="11137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осіб, які проходитимуть ДПА за освітній рівень повної загальної середньої освіти у формі ЗНО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5699" y="1422401"/>
            <a:ext cx="580691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113" algn="just"/>
            <a:r>
              <a:rPr lang="uk-UA" dirty="0"/>
              <a:t>У Списку повинні бути зазначені: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дата і номер вихідного листа закладу освіти 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підпис керівника закладу освіти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печатка закладу освіти (за наявності)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кількість комплектів реєстраційних документів (по факту) </a:t>
            </a:r>
            <a:endParaRPr lang="ru-RU" dirty="0"/>
          </a:p>
          <a:p>
            <a:pPr algn="just"/>
            <a:endParaRPr lang="uk-UA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Список </a:t>
            </a:r>
            <a:r>
              <a:rPr lang="uk-UA" dirty="0"/>
              <a:t>можна формувати </a:t>
            </a:r>
            <a:r>
              <a:rPr lang="uk-UA" dirty="0" smtClean="0"/>
              <a:t>на окремі </a:t>
            </a:r>
            <a:r>
              <a:rPr lang="uk-UA" dirty="0"/>
              <a:t>класи/групи або їх частини.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Учасників</a:t>
            </a:r>
            <a:r>
              <a:rPr lang="uk-UA" dirty="0"/>
              <a:t>, яким надано право повторного перескладання ДПА у формі ЗНО за </a:t>
            </a:r>
            <a:r>
              <a:rPr lang="uk-UA" dirty="0" smtClean="0"/>
              <a:t>20</a:t>
            </a:r>
            <a:r>
              <a:rPr lang="en-US" dirty="0" smtClean="0"/>
              <a:t>20</a:t>
            </a:r>
            <a:r>
              <a:rPr lang="uk-UA" dirty="0" smtClean="0"/>
              <a:t> рік – включати у загальний Список від ЗВО (ЗФПО).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Осіб</a:t>
            </a:r>
            <a:r>
              <a:rPr lang="uk-UA" dirty="0"/>
              <a:t>, які звільнені від ДПА, у С</a:t>
            </a:r>
            <a:r>
              <a:rPr lang="uk-UA" dirty="0" smtClean="0"/>
              <a:t>писок </a:t>
            </a:r>
            <a:r>
              <a:rPr lang="uk-UA" dirty="0"/>
              <a:t>включати не потрібно</a:t>
            </a:r>
            <a:r>
              <a:rPr lang="uk-UA" dirty="0" smtClean="0"/>
              <a:t>.</a:t>
            </a:r>
          </a:p>
          <a:p>
            <a:pPr indent="265113" algn="just"/>
            <a:endParaRPr lang="ru-RU" dirty="0"/>
          </a:p>
          <a:p>
            <a:pPr indent="265113" algn="just"/>
            <a:r>
              <a:rPr lang="uk-UA" i="1" dirty="0" smtClean="0"/>
              <a:t>Увага</a:t>
            </a:r>
            <a:r>
              <a:rPr lang="uk-UA" i="1" dirty="0"/>
              <a:t>! Форма Списку затверджена наказом МОНУ  від 10.01.2017 № 25, </a:t>
            </a:r>
            <a:r>
              <a:rPr lang="uk-UA" i="1" dirty="0" smtClean="0"/>
              <a:t>у поточному році </a:t>
            </a:r>
            <a:r>
              <a:rPr lang="uk-UA" sz="2000" b="1" i="1" dirty="0" smtClean="0">
                <a:solidFill>
                  <a:srgbClr val="FF0000"/>
                </a:solidFill>
              </a:rPr>
              <a:t>оновлена!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368" t="16003" r="26767" b="9171"/>
          <a:stretch/>
        </p:blipFill>
        <p:spPr>
          <a:xfrm>
            <a:off x="693965" y="1425817"/>
            <a:ext cx="5188220" cy="521596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67058" y="2257535"/>
            <a:ext cx="2208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Вказати дату та вихідний номер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085049" y="1163737"/>
            <a:ext cx="4726090" cy="2147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Учні/студенти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ЗЗСО, ЗПТО, ЗВО (ЗФПО),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в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завершують здобуття повної загальної середньої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555277" y="1163737"/>
            <a:ext cx="4255727" cy="2657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Студенти  ЗВО (ЗФПО)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2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скористалися правом повторного складання ДПА у формі ЗНО (в 2020 році одержали 1-3 бали)</a:t>
            </a:r>
            <a:endParaRPr lang="ru-RU" sz="2200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6426127" y="345047"/>
            <a:ext cx="409575" cy="68326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1" name="Прямоугольник 8"/>
          <p:cNvSpPr>
            <a:spLocks noChangeArrowheads="1"/>
          </p:cNvSpPr>
          <p:nvPr/>
        </p:nvSpPr>
        <p:spPr bwMode="auto">
          <a:xfrm>
            <a:off x="3076486" y="4302865"/>
            <a:ext cx="72400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 освіти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надсилає поштою не пізніше ніж </a:t>
            </a:r>
            <a:r>
              <a:rPr lang="uk-UA" altLang="ru-RU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01.03.2021</a:t>
            </a:r>
            <a:r>
              <a:rPr lang="uk-UA" altLang="ru-RU" sz="2800" b="1" dirty="0" smtClean="0">
                <a:solidFill>
                  <a:srgbClr val="E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ХРЦОЯО список випускників і комплекти реєстраційних документів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789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>
                <a:solidFill>
                  <a:schemeClr val="bg1"/>
                </a:solidFill>
              </a:rPr>
              <a:t>Надсилання документів до ХРЦОЯО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41" y="725856"/>
            <a:ext cx="8352711" cy="22844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Перереєстрація (внесення змін)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 в межах часу, </a:t>
            </a:r>
            <a:b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відведеного для реєстрації та перереєстрації, </a:t>
            </a:r>
            <a:b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uk-UA" sz="2800" dirty="0" smtClean="0">
                <a:solidFill>
                  <a:srgbClr val="009A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отримання Сертифіката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05.03.2021)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40" y="3214195"/>
            <a:ext cx="11000931" cy="3520964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перереєстрації учаснику необхідно:         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внести зміни до реєстраційних даних за допомогою спеціального сервісу, розміщеного на веб-сайті Українського центру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сформувати та оформити</a:t>
            </a:r>
            <a:r>
              <a:rPr lang="uk-UA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9A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нову</a:t>
            </a:r>
            <a:r>
              <a:rPr lang="uk-UA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реєстраційну картку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повторно сформувати комплект реєстраційних документів, що має містити: </a:t>
            </a:r>
          </a:p>
          <a:p>
            <a:pPr marL="265113" indent="0" algn="just" fontAlgn="auto">
              <a:spcAft>
                <a:spcPts val="0"/>
              </a:spcAft>
              <a:buNone/>
              <a:defRPr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ову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реєстраційну картку</a:t>
            </a:r>
          </a:p>
          <a:p>
            <a:pPr marL="265113" indent="0" algn="just" fontAlgn="auto">
              <a:spcAft>
                <a:spcPts val="0"/>
              </a:spcAft>
              <a:buNone/>
              <a:defRPr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Сертифікат,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отриманий раніше </a:t>
            </a:r>
          </a:p>
          <a:p>
            <a:pPr marL="265113" indent="0" algn="just" fontAlgn="auto">
              <a:spcAft>
                <a:spcPts val="0"/>
              </a:spcAft>
              <a:buNone/>
              <a:defRPr/>
            </a:pP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копію паспорта громадянина України</a:t>
            </a:r>
          </a:p>
          <a:p>
            <a:pPr marL="265113" indent="0" algn="just">
              <a:buNone/>
              <a:defRPr/>
            </a:pP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інші документи (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за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потреби -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медичний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висновок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переклад паспортного документа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тощо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65113" indent="0" algn="just">
              <a:buNone/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- С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осіб, які проходитимуть ДПА за освітній рівень повної загальної середньої освіти у формі ЗНО</a:t>
            </a:r>
          </a:p>
          <a:p>
            <a:pPr marL="265113" indent="0" algn="just">
              <a:buNone/>
              <a:defRPr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59760" r="64005" b="19521"/>
          <a:stretch>
            <a:fillRect/>
          </a:stretch>
        </p:blipFill>
        <p:spPr bwMode="auto">
          <a:xfrm>
            <a:off x="9120463" y="786983"/>
            <a:ext cx="2882149" cy="2213238"/>
          </a:xfrm>
          <a:prstGeom prst="rect">
            <a:avLst/>
          </a:prstGeom>
          <a:noFill/>
          <a:ln w="9525">
            <a:solidFill>
              <a:srgbClr val="E527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Перереєстрація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51619" y="1991170"/>
            <a:ext cx="1916112" cy="350304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877" t="22548" r="35974" b="43046"/>
          <a:stretch/>
        </p:blipFill>
        <p:spPr>
          <a:xfrm>
            <a:off x="710280" y="826291"/>
            <a:ext cx="5118100" cy="39782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896382" y="2418907"/>
            <a:ext cx="5293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rgbClr val="CA7380"/>
                  </a:solidFill>
                  <a:prstDash val="solid"/>
                </a:ln>
                <a:solidFill>
                  <a:srgbClr val="F24E5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Відмова учасника від складання ЗНО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96" y="855565"/>
            <a:ext cx="5327904" cy="3919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1648" y="52164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just">
              <a:defRPr/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16 квітня 2021 року </a:t>
            </a:r>
            <a:r>
              <a:rPr lang="uk-UA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надіслати до ХРЦОЯО:</a:t>
            </a:r>
          </a:p>
          <a:p>
            <a:pPr indent="357188" algn="just">
              <a:defRPr/>
            </a:pPr>
            <a:r>
              <a:rPr lang="uk-UA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Сертифікат</a:t>
            </a:r>
          </a:p>
          <a:p>
            <a:pPr indent="357188" algn="just">
              <a:defRPr/>
            </a:pPr>
            <a:r>
              <a:rPr lang="uk-UA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Заяву учасника про відмову в реєстрації</a:t>
            </a:r>
          </a:p>
          <a:p>
            <a:pPr indent="357188" algn="just"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3) Клопотання від закладу освіти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Сервіси </a:t>
            </a:r>
            <a:r>
              <a:rPr lang="uk-UA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 перевірки стану реєстрації 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9844" y="894414"/>
            <a:ext cx="8993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0" lvl="0" algn="just"/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Сервіс </a:t>
            </a:r>
            <a:r>
              <a:rPr lang="uk-UA" b="1" dirty="0">
                <a:solidFill>
                  <a:srgbClr val="02C2B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«Керівникам закладів освіти»,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закритий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 - для керівників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закладів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логіном та паролем керівника закладу)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" y="544691"/>
            <a:ext cx="2315688" cy="6232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0451" y="2913963"/>
            <a:ext cx="2214185" cy="350304"/>
          </a:xfrm>
          <a:prstGeom prst="rect">
            <a:avLst/>
          </a:prstGeom>
          <a:noFill/>
          <a:ln w="57150">
            <a:solidFill>
              <a:srgbClr val="02C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451" y="6295132"/>
            <a:ext cx="2043527" cy="481598"/>
          </a:xfrm>
          <a:prstGeom prst="rect">
            <a:avLst/>
          </a:prstGeom>
          <a:noFill/>
          <a:ln w="57150">
            <a:solidFill>
              <a:srgbClr val="02C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2C2B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8768" y="5208073"/>
            <a:ext cx="874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 </a:t>
            </a:r>
            <a:r>
              <a:rPr lang="uk-UA" b="1" dirty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«Стан опрацювання документів»,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відкритий доступ - для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учасників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79605" y="5599720"/>
            <a:ext cx="1675517" cy="888268"/>
          </a:xfrm>
          <a:prstGeom prst="straightConnector1">
            <a:avLst/>
          </a:prstGeom>
          <a:ln w="7620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179605" y="1540745"/>
            <a:ext cx="2519004" cy="1583279"/>
          </a:xfrm>
          <a:prstGeom prst="straightConnector1">
            <a:avLst/>
          </a:prstGeom>
          <a:ln w="7620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621744" y="1850915"/>
            <a:ext cx="7380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Додатково у сервісі «Керівникам закладів» з 01.02.2021 буде розміщено: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зразки документів, які необхідні для реєстрації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інформацію про механізм реєстрації учнів, які не мають паспорта, для проходження державної підсумкової атестації у формі зовнішнього оцінювання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для закладів ЗФПО – спеціальний КОД та інформацію щодо реєстрації студентів для повторного складання ДПА у формі ЗНО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інші матеріали</a:t>
            </a:r>
          </a:p>
        </p:txBody>
      </p:sp>
    </p:spTree>
    <p:extLst>
      <p:ext uri="{BB962C8B-B14F-4D97-AF65-F5344CB8AC3E}">
        <p14:creationId xmlns:p14="http://schemas.microsoft.com/office/powerpoint/2010/main" val="39137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Сервіси відстеження поштових відправлень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004" y="777396"/>
            <a:ext cx="11024147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Після надсилання пакету документів для реєстрації </a:t>
            </a:r>
            <a:r>
              <a:rPr lang="uk-UA" b="1" dirty="0"/>
              <a:t>до ХРЦОЯО</a:t>
            </a:r>
            <a:r>
              <a:rPr lang="uk-UA" dirty="0"/>
              <a:t> або після відправлення пакету документів </a:t>
            </a:r>
            <a:r>
              <a:rPr lang="uk-UA" b="1" dirty="0"/>
              <a:t>від  ХРЦОЯО</a:t>
            </a:r>
            <a:r>
              <a:rPr lang="uk-UA" dirty="0"/>
              <a:t> </a:t>
            </a:r>
            <a:r>
              <a:rPr lang="uk-UA" dirty="0" smtClean="0"/>
              <a:t>є </a:t>
            </a:r>
            <a:r>
              <a:rPr lang="uk-UA" dirty="0"/>
              <a:t>можливість відстежувати стан надходження відправлення за допомогою поштових </a:t>
            </a:r>
            <a:r>
              <a:rPr lang="uk-UA" dirty="0" smtClean="0"/>
              <a:t>Сервісів.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uk-UA" dirty="0" smtClean="0"/>
              <a:t>Укрпошта </a:t>
            </a:r>
            <a:r>
              <a:rPr lang="uk-UA" u="sng" dirty="0">
                <a:hlinkClick r:id="rId3"/>
              </a:rPr>
              <a:t>https://</a:t>
            </a:r>
            <a:r>
              <a:rPr lang="uk-UA" u="sng" dirty="0" smtClean="0">
                <a:hlinkClick r:id="rId3"/>
              </a:rPr>
              <a:t>track.ukrposhta.ua/tracking_UA.html?barcode</a:t>
            </a:r>
            <a:endParaRPr lang="ru-RU" dirty="0"/>
          </a:p>
          <a:p>
            <a:pPr marL="457200" marR="90170" indent="-12700">
              <a:spcBef>
                <a:spcPts val="750"/>
              </a:spcBef>
              <a:spcAft>
                <a:spcPts val="750"/>
              </a:spcAft>
            </a:pPr>
            <a:endParaRPr lang="ru-RU" sz="1900" dirty="0">
              <a:solidFill>
                <a:srgbClr val="F24E5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4"/>
          <a:srcRect l="19174" t="22566" r="50934" b="27209"/>
          <a:stretch/>
        </p:blipFill>
        <p:spPr bwMode="auto">
          <a:xfrm>
            <a:off x="7257540" y="1690043"/>
            <a:ext cx="4278111" cy="2481363"/>
          </a:xfrm>
          <a:prstGeom prst="rect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619" y="5095822"/>
            <a:ext cx="4605428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Нова пошта </a:t>
            </a:r>
            <a:r>
              <a:rPr lang="uk-UA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https://novaposhta.ua/tracking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t="17256" r="25203" b="47947"/>
          <a:stretch/>
        </p:blipFill>
        <p:spPr bwMode="auto">
          <a:xfrm>
            <a:off x="7257540" y="4589416"/>
            <a:ext cx="4327493" cy="193925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68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885" y="1137329"/>
            <a:ext cx="10996842" cy="49900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10.01.2017 № 25 </a:t>
            </a:r>
            <a:r>
              <a:rPr lang="uk-UA" alt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«Деякі питання нормативного забезпечення зовнішнього незалежного оцінювання результатів навчання, здобутих на основі повної загальної середньої освіти» </a:t>
            </a:r>
            <a:r>
              <a:rPr lang="uk-UA" altLang="ru-RU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(зміни до Порядку проведення ЗНО від 12.12.2019 № 1554)</a:t>
            </a:r>
          </a:p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 </a:t>
            </a: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30.09.2020 №1210 </a:t>
            </a:r>
            <a:r>
              <a:rPr lang="uk-UA" altLang="ru-RU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підготовку до проведення у 2021 році зовнішнього незалежного оцінювання результатів навчання, здобутих на основі повної загальної середньої освіти»</a:t>
            </a:r>
            <a:endParaRPr lang="uk-UA" altLang="ru-RU" sz="2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ru-RU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09.07.2019 № </a:t>
            </a: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en-US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«Деякі питання проведення в 2021 році зовнішнього </a:t>
            </a:r>
            <a:r>
              <a:rPr lang="uk-UA" alt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незалежного оцінювання результатів навчання, здобутих на основі повної загальної освіти</a:t>
            </a:r>
            <a:r>
              <a:rPr lang="uk-UA" altLang="ru-RU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(зі змінами і доповненнями)</a:t>
            </a:r>
            <a:endParaRPr lang="en-US" altLang="ru-RU" sz="2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altLang="ru-RU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МОНУ/МОЗУ від 29.08.2016 №1027/900 </a:t>
            </a:r>
            <a:r>
              <a:rPr lang="uk-UA" altLang="ru-RU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«Деякі питання участі у зовнішньому незалежному оцінюванні та вступних іспитах осіб, які мають певні захворювання та/або патологічні стани, інвалідність»</a:t>
            </a:r>
            <a:endParaRPr lang="ru-RU" altLang="ru-RU" sz="2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12192001" cy="523220"/>
          </a:xfrm>
          <a:prstGeom prst="rect">
            <a:avLst/>
          </a:prstGeom>
          <a:solidFill>
            <a:srgbClr val="F24E5E"/>
          </a:solidFill>
          <a:ln>
            <a:noFill/>
          </a:ln>
          <a:extLst/>
        </p:spPr>
        <p:txBody>
          <a:bodyPr>
            <a:spAutoFit/>
          </a:bodyPr>
          <a:lstStyle>
            <a:lvl1pPr marL="447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Нормативно-правові документи</a:t>
            </a:r>
            <a:endParaRPr lang="uk-UA" altLang="ru-RU" dirty="0">
              <a:solidFill>
                <a:srgbClr val="02C2B0"/>
              </a:solidFill>
              <a:latin typeface="Arial" panose="020B0604020202020204" pitchFamily="34" charset="0"/>
              <a:ea typeface="Open Sans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40459" y="2273099"/>
            <a:ext cx="8447087" cy="20059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реєстрації буде доступна на сайті УЦОЯО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01.02.2021 року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uk-UA" sz="32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265"/>
            <a:ext cx="12002612" cy="4801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 на ЗНО-2021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265"/>
            <a:ext cx="12002612" cy="4801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Методичні рекомендації ХРЦОЯО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3552" t="19033" r="27738" b="13146"/>
          <a:stretch/>
        </p:blipFill>
        <p:spPr>
          <a:xfrm>
            <a:off x="3093578" y="581113"/>
            <a:ext cx="5409487" cy="62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9" y="209005"/>
            <a:ext cx="2404744" cy="6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2393" y="880628"/>
            <a:ext cx="8287533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Телефон інформаційної </a:t>
            </a:r>
            <a:r>
              <a:rPr kumimoji="1" lang="uk-UA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057)705-07-37,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095-135-95-29</a:t>
            </a:r>
            <a:endParaRPr kumimoji="1" lang="uk-UA" altLang="ru-RU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9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1000" u="sng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1000" u="sn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Адреса: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майдан Свободи, 6, офіс 463, </a:t>
            </a:r>
            <a:endParaRPr kumimoji="1" lang="uk-UA" altLang="ru-RU" sz="28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kumimoji="1"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Харків, </a:t>
            </a:r>
            <a:r>
              <a:rPr kumimoji="1" lang="uk-UA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61022</a:t>
            </a:r>
            <a:endParaRPr kumimoji="1"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14" name="Прямоугольник 1"/>
          <p:cNvSpPr>
            <a:spLocks noChangeArrowheads="1"/>
          </p:cNvSpPr>
          <p:nvPr/>
        </p:nvSpPr>
        <p:spPr bwMode="auto">
          <a:xfrm>
            <a:off x="4113251" y="4926793"/>
            <a:ext cx="1225229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Телеграм-канал  </a:t>
            </a:r>
            <a:r>
              <a:rPr lang="uk-UA" alt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1" lang="uk-UA" altLang="ru-RU" sz="14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kumimoji="1" lang="uk-UA" altLang="ru-RU" sz="1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kumimoji="1" lang="uk-UA" altLang="ru-RU" sz="14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t.me/zno2020kh</a:t>
            </a:r>
          </a:p>
          <a:p>
            <a:endParaRPr kumimoji="1" lang="uk-UA" altLang="ru-RU" sz="1400" u="sng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uk-UA" altLang="ru-RU" sz="1400" u="sng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uk-UA" altLang="ru-RU" sz="14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uk-UA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ХРЦОЯО   </a:t>
            </a: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://www.instagram.com/zno2021kh/</a:t>
            </a:r>
            <a:endParaRPr lang="uk-UA" altLang="ru-RU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uk-UA" altLang="ru-RU" sz="28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4"/>
          <a:stretch/>
        </p:blipFill>
        <p:spPr>
          <a:xfrm>
            <a:off x="2947722" y="4926793"/>
            <a:ext cx="440929" cy="4058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8339"/>
          <a:stretch/>
        </p:blipFill>
        <p:spPr>
          <a:xfrm>
            <a:off x="2932258" y="5727012"/>
            <a:ext cx="476580" cy="563203"/>
          </a:xfrm>
          <a:prstGeom prst="rect">
            <a:avLst/>
          </a:prstGeom>
        </p:spPr>
      </p:pic>
      <p:pic>
        <p:nvPicPr>
          <p:cNvPr id="9" name="Picture 2" descr="http://qrcoder.ru/code/?https%3A%2F%2Fzno-kharkiv.org.ua%2Fcontacts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964"/>
            <a:ext cx="2151017" cy="21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07" y="1308246"/>
            <a:ext cx="10804605" cy="37508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 від 07.12.2018 № 1369</a:t>
            </a:r>
            <a:r>
              <a:rPr lang="uk-UA" alt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2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(зареєстровано в Міністерстві юстиції України 02 січня 2019 року за № 8/32979) «Про затвердження Порядку проведення державної підсумкової атестації</a:t>
            </a:r>
            <a:r>
              <a:rPr lang="uk-UA" altLang="ru-RU" sz="2200" dirty="0" smtClean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(зі змінами </a:t>
            </a:r>
            <a:r>
              <a:rPr lang="uk-UA" altLang="ru-RU" sz="22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доповненнями</a:t>
            </a:r>
            <a:r>
              <a:rPr lang="uk-UA" altLang="ru-RU" sz="2200" dirty="0" smtClean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uk-UA" altLang="ru-RU" sz="2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 від </a:t>
            </a: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12.10.2020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1262 </a:t>
            </a:r>
            <a:r>
              <a:rPr lang="uk-UA" altLang="ru-RU" sz="22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(зареєстровано в Міністерстві юстиції України </a:t>
            </a:r>
            <a:r>
              <a:rPr lang="uk-UA" altLang="ru-RU" sz="2200" dirty="0" smtClean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листопада 2020 </a:t>
            </a:r>
            <a:r>
              <a:rPr lang="uk-UA" altLang="ru-RU" sz="22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 за № </a:t>
            </a:r>
            <a:r>
              <a:rPr lang="uk-UA" altLang="ru-RU" sz="2200" dirty="0" smtClean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1153/35436) «Деякі питання проведення в 2020/2021 навчальному році державної </a:t>
            </a:r>
            <a:r>
              <a:rPr lang="uk-UA" altLang="ru-RU" sz="22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підсумкової </a:t>
            </a:r>
            <a:r>
              <a:rPr lang="uk-UA" altLang="ru-RU" sz="2200" dirty="0" smtClean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атестації осіб, які здобувають загальну середню освіту»</a:t>
            </a:r>
          </a:p>
          <a:p>
            <a:pPr marL="0" indent="0" algn="just">
              <a:buNone/>
            </a:pPr>
            <a:endParaRPr lang="uk-UA" altLang="ru-RU" sz="2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від 20.03.2020 2745-</a:t>
            </a:r>
            <a:r>
              <a:rPr lang="en-US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ІІІ  </a:t>
            </a:r>
            <a:r>
              <a:rPr lang="uk-UA" altLang="ru-RU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altLang="ru-RU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uk-UA" altLang="ru-RU" sz="2200" dirty="0" smtClean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фахову </a:t>
            </a:r>
            <a:r>
              <a:rPr lang="uk-UA" altLang="ru-RU" sz="2200" dirty="0" err="1" smtClean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передвищу</a:t>
            </a:r>
            <a:r>
              <a:rPr lang="uk-UA" altLang="ru-RU" sz="2200" dirty="0" smtClean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освіту»</a:t>
            </a:r>
            <a:endParaRPr lang="uk-UA" altLang="ru-RU" sz="2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265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 нормативно-правові документи щодо ДПА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265" y="456623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0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4"/>
          <p:cNvSpPr txBox="1">
            <a:spLocks/>
          </p:cNvSpPr>
          <p:nvPr/>
        </p:nvSpPr>
        <p:spPr>
          <a:xfrm>
            <a:off x="572570" y="1671704"/>
            <a:ext cx="11224954" cy="402834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52754"/>
              </a:buClr>
              <a:buFont typeface="Arial" panose="020B0604020202020204" pitchFamily="34" charset="0"/>
              <a:buNone/>
              <a:defRPr/>
            </a:pP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Реєстрація</a:t>
            </a:r>
            <a:r>
              <a:rPr lang="uk-UA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       </a:t>
            </a:r>
            <a:r>
              <a:rPr lang="uk-UA" sz="4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 01 лютого до 05 березня				</a:t>
            </a:r>
          </a:p>
          <a:p>
            <a:pPr marL="0" indent="0" algn="just">
              <a:buClr>
                <a:srgbClr val="E52754"/>
              </a:buClr>
              <a:buFont typeface="Arial" panose="020B0604020202020204" pitchFamily="34" charset="0"/>
              <a:buNone/>
              <a:defRPr/>
            </a:pPr>
            <a:r>
              <a:rPr lang="uk-UA" sz="4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uk-UA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E52754"/>
              </a:buClr>
              <a:buNone/>
              <a:defRPr/>
            </a:pP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Перереєстрація       </a:t>
            </a:r>
            <a:r>
              <a:rPr lang="uk-UA" sz="4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40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01 лютого до 05 березня</a:t>
            </a:r>
            <a:endParaRPr lang="uk-UA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E52754"/>
              </a:buClr>
              <a:buFont typeface="Arial" panose="020B0604020202020204" pitchFamily="34" charset="0"/>
              <a:buNone/>
              <a:defRPr/>
            </a:pPr>
            <a:r>
              <a:rPr lang="uk-UA" sz="4000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(після отримання Сертифіката)</a:t>
            </a:r>
            <a:endParaRPr lang="uk-UA" sz="4000" dirty="0">
              <a:solidFill>
                <a:srgbClr val="02C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6457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Терміни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434"/>
              </p:ext>
            </p:extLst>
          </p:nvPr>
        </p:nvGraphicFramePr>
        <p:xfrm>
          <a:off x="761899" y="655131"/>
          <a:ext cx="11056935" cy="588585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056935">
                  <a:extLst>
                    <a:ext uri="{9D8B030D-6E8A-4147-A177-3AD203B41FA5}">
                      <a16:colId xmlns:a16="http://schemas.microsoft.com/office/drawing/2014/main" val="3492125876"/>
                    </a:ext>
                  </a:extLst>
                </a:gridCol>
              </a:tblGrid>
              <a:tr h="524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dirty="0" smtClean="0">
                          <a:solidFill>
                            <a:srgbClr val="02C2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 управління освітою</a:t>
                      </a:r>
                      <a:endParaRPr lang="ru-RU" sz="2200" dirty="0">
                        <a:solidFill>
                          <a:srgbClr val="02C2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739355"/>
                  </a:ext>
                </a:extLst>
              </a:tr>
              <a:tr h="877889">
                <a:tc>
                  <a:txBody>
                    <a:bodyPr/>
                    <a:lstStyle/>
                    <a:p>
                      <a:pPr marL="0" indent="714375" algn="just"/>
                      <a:r>
                        <a:rPr lang="uk-UA" sz="22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координують дії з регіональними центрами та організовують здійснення заходів місцевими органами управління освітою, закладами освіти; щодо організації та проведення зовнішнього оцінювання</a:t>
                      </a:r>
                      <a:endParaRPr lang="uk-UA" sz="2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0040123"/>
                  </a:ext>
                </a:extLst>
              </a:tr>
              <a:tr h="545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kern="1200" noProof="0" dirty="0" smtClean="0">
                          <a:solidFill>
                            <a:srgbClr val="02C2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 освіти (реєстрація/перереєстрація)</a:t>
                      </a:r>
                      <a:endParaRPr lang="uk-UA" sz="2200" b="1" kern="1200" noProof="0" dirty="0">
                        <a:solidFill>
                          <a:srgbClr val="02C2B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1473482107"/>
                  </a:ext>
                </a:extLst>
              </a:tr>
              <a:tr h="914537">
                <a:tc>
                  <a:txBody>
                    <a:bodyPr/>
                    <a:lstStyle/>
                    <a:p>
                      <a:pPr marL="0" indent="714375" algn="just">
                        <a:spcAft>
                          <a:spcPts val="750"/>
                        </a:spcAft>
                      </a:pPr>
                      <a:r>
                        <a:rPr lang="ru-RU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1) </a:t>
                      </a:r>
                      <a:r>
                        <a:rPr lang="uk-UA" sz="22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отримує від випускників реєстраційні документи та формує список осіб, які проходитимуть державну підсумкову атестацію за освітній рівень повної загальної середньої освіти у формі зовнішнього незалежного оцінювання;</a:t>
                      </a:r>
                      <a:endParaRPr lang="uk-UA" sz="2200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2879972020"/>
                  </a:ext>
                </a:extLst>
              </a:tr>
              <a:tr h="914537">
                <a:tc>
                  <a:txBody>
                    <a:bodyPr/>
                    <a:lstStyle/>
                    <a:p>
                      <a:pPr marL="0" marR="0" indent="7143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uk-UA" sz="22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надсилає</a:t>
                      </a:r>
                      <a:r>
                        <a:rPr lang="ru-RU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поштою в установлені строки до Харківського регіонального центру засвідчений підписом керівника та печаткою (за наявності) закладу освіти список випускників і комплекти реєстраційних документів. Дата подання визначається за відбитком штемпеля відправлення на поштовому конверті;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2171662414"/>
                  </a:ext>
                </a:extLst>
              </a:tr>
              <a:tr h="1188899">
                <a:tc>
                  <a:txBody>
                    <a:bodyPr/>
                    <a:lstStyle/>
                    <a:p>
                      <a:pPr marL="0" indent="717550" algn="just" fontAlgn="base"/>
                      <a:r>
                        <a:rPr lang="uk-UA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3) забезпечує вручення </a:t>
                      </a:r>
                      <a:r>
                        <a:rPr lang="uk-UA" sz="22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випускникам індивідуальних конвертів, які містять</a:t>
                      </a:r>
                      <a:r>
                        <a:rPr lang="ru-RU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uk-UA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79388" algn="just" fontAlgn="base"/>
                      <a:r>
                        <a:rPr lang="uk-UA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Сертифікат</a:t>
                      </a:r>
                      <a:endParaRPr lang="ru-RU" sz="22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179388" algn="just" fontAlgn="base"/>
                      <a:r>
                        <a:rPr lang="uk-UA" sz="2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реєстраційне повідомлення учасника зовнішнього незалежного оцінювання</a:t>
                      </a:r>
                      <a:endParaRPr lang="ru-RU" sz="22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val="73824026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12002612" cy="477054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Суб’єкти проведення реєстрації та </a:t>
            </a:r>
            <a:r>
              <a:rPr lang="uk-UA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 </a:t>
            </a:r>
            <a:r>
              <a:rPr lang="uk-UA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функції 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 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10.01.2017 №</a:t>
            </a: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</a:t>
            </a:r>
          </a:p>
        </p:txBody>
      </p:sp>
    </p:spTree>
    <p:extLst>
      <p:ext uri="{BB962C8B-B14F-4D97-AF65-F5344CB8AC3E}">
        <p14:creationId xmlns:p14="http://schemas.microsoft.com/office/powerpoint/2010/main" val="4058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98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182563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Предмети ДПА/ЗНО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034" y="717789"/>
            <a:ext cx="12122392" cy="5079193"/>
            <a:chOff x="-500644" y="1454111"/>
            <a:chExt cx="11288081" cy="4524911"/>
          </a:xfrm>
        </p:grpSpPr>
        <p:sp>
          <p:nvSpPr>
            <p:cNvPr id="6" name="TextBox 5"/>
            <p:cNvSpPr txBox="1"/>
            <p:nvPr/>
          </p:nvSpPr>
          <p:spPr>
            <a:xfrm>
              <a:off x="-500644" y="2917509"/>
              <a:ext cx="2682334" cy="167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rgbClr val="02C2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чотири</a:t>
              </a:r>
            </a:p>
            <a:p>
              <a:pPr algn="ctr"/>
              <a:r>
                <a:rPr lang="uk-UA" sz="2000" dirty="0" smtClean="0">
                  <a:solidFill>
                    <a:srgbClr val="02C2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предмети ДПА </a:t>
              </a:r>
            </a:p>
            <a:p>
              <a:pPr algn="ctr"/>
              <a:r>
                <a:rPr lang="uk-UA" sz="2000" dirty="0" smtClean="0">
                  <a:solidFill>
                    <a:srgbClr val="02C2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отримання свідоцтва про ПЗСО у 2021 році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29180" y="1546891"/>
              <a:ext cx="4531242" cy="63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країнська мова і література </a:t>
              </a:r>
              <a:r>
                <a:rPr lang="ru-RU" sz="2000" b="1" dirty="0" err="1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endParaRPr lang="ru-RU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b="1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країнська мова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85962" y="2495417"/>
              <a:ext cx="4195081" cy="90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атематика або </a:t>
              </a:r>
            </a:p>
            <a:p>
              <a:r>
                <a:rPr lang="uk-UA" sz="2000" b="1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атематика (завдання рівня стандарту</a:t>
              </a:r>
              <a:r>
                <a:rPr lang="en-US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uk-UA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600" dirty="0">
                <a:solidFill>
                  <a:srgbClr val="FF69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8025" y="4688513"/>
              <a:ext cx="4195081" cy="35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вибором з решти предметів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6269" y="5488102"/>
              <a:ext cx="4195081" cy="35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вибором з решти предметів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64090" y="3110438"/>
              <a:ext cx="2823347" cy="1316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п'яти</a:t>
              </a:r>
            </a:p>
            <a:p>
              <a:pPr algn="ctr"/>
              <a:r>
                <a:rPr lang="uk-UA" sz="2000" b="1" dirty="0" smtClean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предметів ЗНО</a:t>
              </a:r>
              <a:r>
                <a:rPr lang="uk-UA" sz="2000" dirty="0" smtClean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uk-UA" sz="2000" dirty="0" smtClean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000" dirty="0" smtClean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вступу до ЗВО</a:t>
              </a:r>
            </a:p>
            <a:p>
              <a:pPr algn="ctr"/>
              <a:endParaRPr lang="uk-UA" sz="14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Левая фигурная скобка 1"/>
            <p:cNvSpPr/>
            <p:nvPr/>
          </p:nvSpPr>
          <p:spPr>
            <a:xfrm>
              <a:off x="2133276" y="1524019"/>
              <a:ext cx="422031" cy="3681398"/>
            </a:xfrm>
            <a:prstGeom prst="leftBrace">
              <a:avLst/>
            </a:prstGeom>
            <a:noFill/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50"/>
                </a:solidFill>
              </a:endParaRPr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>
              <a:off x="7964090" y="1454111"/>
              <a:ext cx="409200" cy="4434677"/>
            </a:xfrm>
            <a:prstGeom prst="rightBrace">
              <a:avLst/>
            </a:prstGeom>
            <a:noFill/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32617" y="1532347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9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2400" b="1" dirty="0">
                <a:solidFill>
                  <a:srgbClr val="009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34568" y="2611090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9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ru-RU" sz="2400" b="1" dirty="0">
                <a:solidFill>
                  <a:srgbClr val="009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52560" y="4542906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9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ru-RU" sz="2400" b="1" dirty="0">
                <a:solidFill>
                  <a:srgbClr val="009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52560" y="5353630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  <a:endPara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11517" y="3576998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9A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ru-RU" sz="2400" b="1" dirty="0">
                <a:solidFill>
                  <a:srgbClr val="009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76206" y="3342765"/>
              <a:ext cx="4639510" cy="112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dirty="0" smtClean="0">
                <a:solidFill>
                  <a:srgbClr val="ED11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b="1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сторія України </a:t>
              </a:r>
              <a:r>
                <a:rPr lang="ru-RU" sz="2000" b="1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2000" b="1" dirty="0" err="1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2000" b="1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ноземна</a:t>
              </a:r>
              <a:r>
                <a:rPr lang="ru-RU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мова (</a:t>
              </a:r>
              <a:r>
                <a:rPr lang="ru-RU" sz="2000" b="1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англійська</a:t>
              </a:r>
              <a:r>
                <a:rPr lang="ru-RU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b="1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німецька</a:t>
              </a:r>
              <a:r>
                <a:rPr lang="ru-RU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b="1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французька</a:t>
              </a:r>
              <a:r>
                <a:rPr lang="ru-RU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b="1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іспанська</a:t>
              </a:r>
              <a:r>
                <a:rPr lang="ru-RU" sz="2000" b="1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9336" y="6210536"/>
            <a:ext cx="10921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uk-UA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тільки за шкалою 1-12 балів </a:t>
            </a:r>
          </a:p>
          <a:p>
            <a:pPr algn="just"/>
            <a:endParaRPr lang="uk-UA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4"/>
          <p:cNvSpPr txBox="1">
            <a:spLocks/>
          </p:cNvSpPr>
          <p:nvPr/>
        </p:nvSpPr>
        <p:spPr bwMode="auto">
          <a:xfrm>
            <a:off x="2400471" y="723745"/>
            <a:ext cx="78644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uk-UA" altLang="ru-RU" sz="40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ЗНО</a:t>
            </a:r>
            <a:endParaRPr lang="ru-RU" altLang="ru-RU" sz="40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65395" y="2659369"/>
            <a:ext cx="5265142" cy="2149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 ЗЗСО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 ЗПТО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студенти ЗВО (ЗФПО) </a:t>
            </a:r>
            <a:r>
              <a:rPr lang="uk-UA" sz="3000" b="1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uk-UA" sz="9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7545937" y="2729364"/>
            <a:ext cx="4456676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3200" b="1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Випускники минулих років</a:t>
            </a:r>
            <a:endParaRPr lang="uk-UA" sz="3200" b="1" dirty="0">
              <a:solidFill>
                <a:srgbClr val="02C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altLang="ru-RU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altLang="ru-RU" sz="9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altLang="ru-RU" sz="9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</a:t>
            </a:r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які мають повну загальну середню </a:t>
            </a:r>
            <a:r>
              <a:rPr lang="uk-UA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 </a:t>
            </a:r>
          </a:p>
          <a:p>
            <a:pPr algn="just"/>
            <a:endParaRPr lang="uk-UA" alt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студенти 3-4 курсів </a:t>
            </a:r>
            <a:r>
              <a:rPr lang="uk-UA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 (ЗФПО</a:t>
            </a:r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Прямоугольник 4"/>
          <p:cNvSpPr>
            <a:spLocks noChangeArrowheads="1"/>
          </p:cNvSpPr>
          <p:nvPr/>
        </p:nvSpPr>
        <p:spPr bwMode="auto">
          <a:xfrm>
            <a:off x="665395" y="4505727"/>
            <a:ext cx="48295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соби, які </a:t>
            </a:r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отримують повну загальну </a:t>
            </a:r>
            <a:r>
              <a:rPr lang="uk-UA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 </a:t>
            </a:r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 у </a:t>
            </a:r>
            <a:r>
              <a:rPr lang="uk-UA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</a:t>
            </a:r>
            <a:endParaRPr lang="uk-UA" alt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alt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студенти </a:t>
            </a:r>
            <a:r>
              <a:rPr lang="uk-UA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курсів ЗВО (ЗФПО), які перескладають ДПА</a:t>
            </a: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У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часники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58956" y="1649000"/>
            <a:ext cx="710342" cy="702000"/>
            <a:chOff x="2994361" y="1749356"/>
            <a:chExt cx="710342" cy="702000"/>
          </a:xfrm>
        </p:grpSpPr>
        <p:sp>
          <p:nvSpPr>
            <p:cNvPr id="18" name="Овал 17"/>
            <p:cNvSpPr/>
            <p:nvPr/>
          </p:nvSpPr>
          <p:spPr>
            <a:xfrm>
              <a:off x="2994361" y="1749356"/>
              <a:ext cx="710342" cy="702000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3220806" y="1900092"/>
              <a:ext cx="257452" cy="443883"/>
            </a:xfrm>
            <a:prstGeom prst="downArrow">
              <a:avLst/>
            </a:prstGeom>
            <a:solidFill>
              <a:srgbClr val="02C2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337398" y="1731850"/>
            <a:ext cx="710342" cy="702000"/>
            <a:chOff x="2994361" y="1749356"/>
            <a:chExt cx="710342" cy="702000"/>
          </a:xfrm>
        </p:grpSpPr>
        <p:sp>
          <p:nvSpPr>
            <p:cNvPr id="21" name="Овал 20"/>
            <p:cNvSpPr/>
            <p:nvPr/>
          </p:nvSpPr>
          <p:spPr>
            <a:xfrm>
              <a:off x="2994361" y="1749356"/>
              <a:ext cx="710342" cy="702000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3220806" y="1900092"/>
              <a:ext cx="257452" cy="443883"/>
            </a:xfrm>
            <a:prstGeom prst="downArrow">
              <a:avLst/>
            </a:prstGeom>
            <a:solidFill>
              <a:srgbClr val="02C2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5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694919" y="860525"/>
            <a:ext cx="57657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копія</a:t>
            </a:r>
            <a:r>
              <a:rPr lang="ru-RU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 паспорта </a:t>
            </a:r>
            <a:r>
              <a:rPr lang="ru-RU" altLang="ru-RU" sz="2000" b="1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громадянина</a:t>
            </a:r>
            <a:r>
              <a:rPr lang="ru-RU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 України</a:t>
            </a:r>
            <a:r>
              <a:rPr lang="ru-RU" altLang="ru-RU" sz="2000" b="1" dirty="0" smtClean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uk-UA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сторінки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з </a:t>
            </a:r>
            <a:r>
              <a:rPr lang="uk-UA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фотокарткою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прізвищем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ім’ям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та по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батькові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).      В паспортах нового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зразка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en-US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ID-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картка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немає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серії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документа.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Під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час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заповнення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реєстраційної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форми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- поле «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серія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»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залишається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порожнім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</a:t>
            </a:r>
            <a:endParaRPr lang="ru-RU" altLang="ru-R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919" y="3144566"/>
            <a:ext cx="58767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дві</a:t>
            </a:r>
            <a:r>
              <a:rPr 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однакові</a:t>
            </a:r>
            <a:r>
              <a:rPr 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фотокартки</a:t>
            </a:r>
            <a:r>
              <a:rPr lang="ru-RU" sz="2000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для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розміром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3 х 4 см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із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зображенням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відповідає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досягнутому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віку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фотокартки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мають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бути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виготовлені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білому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або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кольоровому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фотопапері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488" name="Прямоугольник 7"/>
          <p:cNvSpPr>
            <a:spLocks noChangeArrowheads="1"/>
          </p:cNvSpPr>
          <p:nvPr/>
        </p:nvSpPr>
        <p:spPr bwMode="auto">
          <a:xfrm>
            <a:off x="750466" y="5050741"/>
            <a:ext cx="576570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000" b="1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реєстраційна</a:t>
            </a:r>
            <a:r>
              <a:rPr lang="ru-RU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картка</a:t>
            </a:r>
            <a:r>
              <a:rPr lang="ru-RU" altLang="ru-RU" sz="2000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формується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на веб-</a:t>
            </a:r>
            <a:r>
              <a:rPr lang="ru-RU" alt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сайті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УЦОЯО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спеціальним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сервісом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«</a:t>
            </a:r>
            <a:r>
              <a:rPr lang="ru-RU" altLang="ru-RU" sz="2000" dirty="0" err="1" smtClean="0">
                <a:solidFill>
                  <a:srgbClr val="02C2B0"/>
                </a:solidFill>
                <a:latin typeface="Arial" panose="020B0604020202020204" pitchFamily="34" charset="0"/>
                <a:hlinkClick r:id="rId3"/>
              </a:rPr>
              <a:t>Зареєструватися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»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algn="just">
              <a:defRPr/>
            </a:pPr>
            <a:endParaRPr lang="ru-RU" altLang="ru-RU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uk-UA" alt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і</a:t>
            </a:r>
            <a:r>
              <a:rPr lang="uk-UA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нші документи </a:t>
            </a:r>
            <a:r>
              <a:rPr lang="uk-UA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(за необхідності)</a:t>
            </a: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uk-UA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 для реєстрації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255380" y="1650761"/>
            <a:ext cx="1590333" cy="1230344"/>
            <a:chOff x="3195255" y="3883591"/>
            <a:chExt cx="3071691" cy="234290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" t="25041" r="60325" b="5870"/>
            <a:stretch/>
          </p:blipFill>
          <p:spPr>
            <a:xfrm rot="20865502">
              <a:off x="3195255" y="3883591"/>
              <a:ext cx="1641510" cy="216530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" t="25041" r="60325" b="5870"/>
            <a:stretch/>
          </p:blipFill>
          <p:spPr>
            <a:xfrm rot="746326">
              <a:off x="4664165" y="4024978"/>
              <a:ext cx="1602781" cy="2201518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220" y="2896461"/>
            <a:ext cx="1944967" cy="24447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2" name="Группа 1"/>
          <p:cNvGrpSpPr/>
          <p:nvPr/>
        </p:nvGrpSpPr>
        <p:grpSpPr>
          <a:xfrm>
            <a:off x="9274103" y="3948106"/>
            <a:ext cx="2521801" cy="2524116"/>
            <a:chOff x="8141722" y="880624"/>
            <a:chExt cx="3092176" cy="329497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71" t="-27239" r="1371" b="-34552"/>
            <a:stretch/>
          </p:blipFill>
          <p:spPr>
            <a:xfrm>
              <a:off x="8141722" y="894658"/>
              <a:ext cx="2996897" cy="3280938"/>
            </a:xfrm>
            <a:prstGeom prst="rect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0400373" y="880624"/>
              <a:ext cx="833525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>
                  <a:solidFill>
                    <a:schemeClr val="bg2">
                      <a:lumMod val="50000"/>
                    </a:schemeClr>
                  </a:solidFill>
                </a:rPr>
                <a:t>копія</a:t>
              </a:r>
              <a:endParaRPr lang="uk-UA" sz="11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33679" y="3352171"/>
              <a:ext cx="2904941" cy="763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dirty="0" err="1">
                  <a:solidFill>
                    <a:srgbClr val="333333"/>
                  </a:solidFill>
                  <a:latin typeface="Proxima Nova"/>
                </a:rPr>
                <a:t>Згідно</a:t>
              </a:r>
              <a:r>
                <a:rPr lang="ru-RU" sz="800" dirty="0">
                  <a:solidFill>
                    <a:srgbClr val="333333"/>
                  </a:solidFill>
                  <a:latin typeface="Proxima Nova"/>
                </a:rPr>
                <a:t> з </a:t>
              </a:r>
              <a:r>
                <a:rPr lang="ru-RU" sz="800" dirty="0" err="1">
                  <a:solidFill>
                    <a:srgbClr val="333333"/>
                  </a:solidFill>
                  <a:latin typeface="Proxima Nova"/>
                </a:rPr>
                <a:t>оригіналом</a:t>
              </a:r>
              <a:r>
                <a:rPr lang="ru-RU" sz="800" dirty="0">
                  <a:solidFill>
                    <a:srgbClr val="333333"/>
                  </a:solidFill>
                  <a:latin typeface="Proxima Nova"/>
                </a:rPr>
                <a:t> </a:t>
              </a:r>
            </a:p>
            <a:p>
              <a:r>
                <a:rPr lang="ru-RU" sz="800" dirty="0" err="1">
                  <a:solidFill>
                    <a:srgbClr val="333333"/>
                  </a:solidFill>
                  <a:latin typeface="Proxima Nova"/>
                </a:rPr>
                <a:t>особистий</a:t>
              </a:r>
              <a:r>
                <a:rPr lang="ru-RU" sz="800" dirty="0">
                  <a:solidFill>
                    <a:srgbClr val="333333"/>
                  </a:solidFill>
                  <a:latin typeface="Proxima Nova"/>
                </a:rPr>
                <a:t> </a:t>
              </a:r>
              <a:r>
                <a:rPr lang="ru-RU" sz="800" dirty="0" err="1">
                  <a:solidFill>
                    <a:srgbClr val="333333"/>
                  </a:solidFill>
                  <a:latin typeface="Proxima Nova"/>
                </a:rPr>
                <a:t>підпис</a:t>
              </a:r>
              <a:r>
                <a:rPr lang="ru-RU" sz="800" dirty="0">
                  <a:solidFill>
                    <a:srgbClr val="333333"/>
                  </a:solidFill>
                  <a:latin typeface="Proxima Nova"/>
                </a:rPr>
                <a:t> особи, яка </a:t>
              </a:r>
              <a:r>
                <a:rPr lang="ru-RU" sz="800" dirty="0" err="1">
                  <a:solidFill>
                    <a:srgbClr val="333333"/>
                  </a:solidFill>
                  <a:latin typeface="Proxima Nova"/>
                </a:rPr>
                <a:t>реєструється</a:t>
              </a:r>
              <a:r>
                <a:rPr lang="ru-RU" sz="800" dirty="0">
                  <a:solidFill>
                    <a:srgbClr val="333333"/>
                  </a:solidFill>
                  <a:latin typeface="Proxima Nova"/>
                </a:rPr>
                <a:t>, </a:t>
              </a:r>
              <a:endParaRPr lang="en-US" sz="800" dirty="0">
                <a:solidFill>
                  <a:srgbClr val="333333"/>
                </a:solidFill>
                <a:latin typeface="Proxima Nova"/>
              </a:endParaRPr>
            </a:p>
            <a:p>
              <a:r>
                <a:rPr lang="ru-RU" sz="800" dirty="0" err="1">
                  <a:solidFill>
                    <a:srgbClr val="333333"/>
                  </a:solidFill>
                  <a:latin typeface="Proxima Nova"/>
                </a:rPr>
                <a:t>ініціали</a:t>
              </a:r>
              <a:r>
                <a:rPr lang="ru-RU" sz="800" dirty="0">
                  <a:solidFill>
                    <a:srgbClr val="333333"/>
                  </a:solidFill>
                  <a:latin typeface="Proxima Nova"/>
                </a:rPr>
                <a:t>, </a:t>
              </a:r>
              <a:r>
                <a:rPr lang="ru-RU" sz="800" dirty="0" err="1">
                  <a:solidFill>
                    <a:srgbClr val="333333"/>
                  </a:solidFill>
                  <a:latin typeface="Proxima Nova"/>
                </a:rPr>
                <a:t>прізвище</a:t>
              </a:r>
              <a:r>
                <a:rPr lang="ru-RU" sz="800" dirty="0">
                  <a:solidFill>
                    <a:srgbClr val="333333"/>
                  </a:solidFill>
                  <a:latin typeface="Proxima Nova"/>
                </a:rPr>
                <a:t>, </a:t>
              </a:r>
            </a:p>
            <a:p>
              <a:r>
                <a:rPr lang="ru-RU" sz="800" dirty="0">
                  <a:solidFill>
                    <a:srgbClr val="333333"/>
                  </a:solidFill>
                  <a:latin typeface="Proxima Nova"/>
                </a:rPr>
                <a:t>дата </a:t>
              </a:r>
              <a:r>
                <a:rPr lang="ru-RU" sz="800" dirty="0" err="1">
                  <a:solidFill>
                    <a:srgbClr val="333333"/>
                  </a:solidFill>
                  <a:latin typeface="Proxima Nova"/>
                </a:rPr>
                <a:t>засвідчення</a:t>
              </a:r>
              <a:r>
                <a:rPr lang="ru-RU" sz="800" dirty="0">
                  <a:solidFill>
                    <a:srgbClr val="333333"/>
                  </a:solidFill>
                  <a:latin typeface="Proxima Nova"/>
                </a:rPr>
                <a:t> </a:t>
              </a:r>
              <a:r>
                <a:rPr lang="ru-RU" sz="800" dirty="0" err="1">
                  <a:solidFill>
                    <a:srgbClr val="333333"/>
                  </a:solidFill>
                  <a:latin typeface="Proxima Nova"/>
                </a:rPr>
                <a:t>копії</a:t>
              </a:r>
              <a:endParaRPr lang="uk-UA" sz="800" dirty="0">
                <a:latin typeface="Proxima Nov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2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5474" y="803746"/>
            <a:ext cx="1068222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медичний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висновок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умов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проходження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формою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первинної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облікової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№ 086-3/о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Медичний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висновок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умов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проходження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незалежного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затвердженою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наказом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Міністерства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науки України,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Міністерства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охорони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здоров’я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України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серпня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2016 року №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1027/900</a:t>
            </a:r>
          </a:p>
          <a:p>
            <a:pPr marL="285750" indent="-285750" algn="just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копію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свідоцтва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зміну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імені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та/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свідоцтва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шлюб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та/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свідоцтва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розірвання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шлюбу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 документах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розбіжності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персональних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копію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нотаріально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засвідченого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перекладу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мовою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наданих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(для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подають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оформлені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іноземною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мовою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0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осіб, які бажають зареєструватися на додаткову </a:t>
            </a:r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сесію</a:t>
            </a:r>
          </a:p>
          <a:p>
            <a:pPr lvl="0" algn="just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заяву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щодо надання можливості пройти ЗНО з певного(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) предмета(ів) під час додаткової сесії, у якій має бути вказана причина, що унеможливлює участь в основній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сесії + документ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, що підтверджує цю причину  </a:t>
            </a:r>
          </a:p>
          <a:p>
            <a:pPr lvl="0"/>
            <a:endParaRPr lang="uk-UA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425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 випадки - 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документи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13924</TotalTime>
  <Words>1233</Words>
  <Application>Microsoft Office PowerPoint</Application>
  <PresentationFormat>Широкоэкранный</PresentationFormat>
  <Paragraphs>211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Open Sans Light</vt:lpstr>
      <vt:lpstr>Proxima Nova</vt:lpstr>
      <vt:lpstr>Times New Roman</vt:lpstr>
      <vt:lpstr>Тема Office</vt:lpstr>
      <vt:lpstr>Харківський регіональний центр оцінювання якості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Перереєстрація (внесення змін)  здійснюється в межах часу,  відведеного для реєстрації та перереєстрації,  але після отримання Сертифіката  (до 05.03.2021)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Вікторія Ю. Ноженко</cp:lastModifiedBy>
  <cp:revision>474</cp:revision>
  <cp:lastPrinted>2021-01-22T11:40:46Z</cp:lastPrinted>
  <dcterms:created xsi:type="dcterms:W3CDTF">2019-04-04T08:53:31Z</dcterms:created>
  <dcterms:modified xsi:type="dcterms:W3CDTF">2021-01-25T09:15:44Z</dcterms:modified>
</cp:coreProperties>
</file>